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s27@anapaedu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s27.anapaedu.r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2100.com/pedagogam/detsad/Osn-fgos.php#873403830453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827583" y="585287"/>
            <a:ext cx="7576791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 №27 «Звоночек» муниципального образования город-курорт Анапа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</a:p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endParaRPr lang="ru-RU" dirty="0"/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4941168"/>
            <a:ext cx="3744416" cy="113994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79512" y="3083805"/>
            <a:ext cx="871296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693232"/>
            <a:ext cx="3744416" cy="11399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55976" y="548680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algn="ctr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7170" y="2202770"/>
            <a:ext cx="48971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3200" indent="215900">
              <a:spcAft>
                <a:spcPts val="6000"/>
              </a:spcAft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Контактная информация: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429000"/>
            <a:ext cx="50943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r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Адрес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353426, Краснодарский край, 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indent="450215" algn="r">
              <a:spcAft>
                <a:spcPts val="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Анапский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район, 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indent="450215" algn="r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поселок Суворов-Черкесский, 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indent="450215" algn="r">
              <a:spcAft>
                <a:spcPts val="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ул.Выгонная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ул.Пушкина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8/40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Телефон/факс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8(86133)9-64-56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Электронный адрес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ds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27@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anapaedu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.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ru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1005840" indent="-1005840" algn="r">
              <a:spcAft>
                <a:spcPts val="0"/>
              </a:spcAft>
              <a:tabLst>
                <a:tab pos="1005840" algn="l"/>
              </a:tabLs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Сайт: 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://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ds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27.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anapaedu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.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ru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/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1005840" indent="-1005840" algn="r">
              <a:spcAft>
                <a:spcPts val="0"/>
              </a:spcAft>
              <a:tabLst>
                <a:tab pos="1005840" algn="l"/>
              </a:tabLs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1005840" indent="-1005840">
              <a:spcAft>
                <a:spcPts val="0"/>
              </a:spcAft>
              <a:tabLst>
                <a:tab pos="1005840" algn="l"/>
              </a:tabLst>
            </a:pP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27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79512" y="3083805"/>
            <a:ext cx="871296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103395"/>
            <a:ext cx="3744416" cy="11399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55976" y="548680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algn="ctr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2204864"/>
            <a:ext cx="5256583" cy="394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1855">
              <a:lnSpc>
                <a:spcPct val="105000"/>
              </a:lnSpc>
            </a:pPr>
            <a:r>
              <a:rPr lang="ru-RU" sz="2000" b="1" dirty="0">
                <a:solidFill>
                  <a:srgbClr val="0070C0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Спасибо за внимание!</a:t>
            </a:r>
            <a:endParaRPr lang="ru-RU" sz="2000" b="1" dirty="0">
              <a:solidFill>
                <a:srgbClr val="0070C0"/>
              </a:solidFill>
              <a:effectLst/>
              <a:latin typeface="Georgia" panose="02040502050405020303" pitchFamily="18" charset="0"/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57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77195" y="-85990"/>
            <a:ext cx="7727180" cy="663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разработана на основе:</a:t>
            </a:r>
            <a:endParaRPr lang="ru-RU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ФОП ДО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25.11.2022 г. №1028)</a:t>
            </a:r>
          </a:p>
          <a:p>
            <a:endParaRPr lang="ru-RU" dirty="0"/>
          </a:p>
          <a:p>
            <a:r>
              <a:rPr lang="ru-RU" b="1" dirty="0"/>
              <a:t> 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спроектирована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федеральным государственным образовательным стандартом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(далее - Стандарт),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программой дошкольного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– ФОП ДО), Уставом МБДОУ д/с №27 «Звоночек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особенностей образовательной организации, региона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потребностей и запросов родителей воспитанников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4274" y="4735018"/>
            <a:ext cx="3744416" cy="11399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084" y="2204864"/>
            <a:ext cx="1843212" cy="183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8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95736" y="-1070524"/>
            <a:ext cx="5544616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b="1" dirty="0"/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№27 «Звоночек» реализует следующие программы: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97905"/>
            <a:ext cx="3744416" cy="113994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520300"/>
              </p:ext>
            </p:extLst>
          </p:nvPr>
        </p:nvGraphicFramePr>
        <p:xfrm>
          <a:off x="457200" y="3006282"/>
          <a:ext cx="8229600" cy="2942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328666789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251932594"/>
                    </a:ext>
                  </a:extLst>
                </a:gridCol>
                <a:gridCol w="3034680">
                  <a:extLst>
                    <a:ext uri="{9D8B030D-6E8A-4147-A177-3AD203B41FA5}">
                      <a16:colId xmlns:a16="http://schemas.microsoft.com/office/drawing/2014/main" val="3454485559"/>
                    </a:ext>
                  </a:extLst>
                </a:gridCol>
              </a:tblGrid>
              <a:tr h="4061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Группы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Обязательная часть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Часть, формируемая участниками образовательных отношений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2586283"/>
                  </a:ext>
                </a:extLst>
              </a:tr>
              <a:tr h="13692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Группа раннего возраста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ФОП ДО – утверждена Приказом Министерства просвещения Российской федерации №1028 от 25 ноября 2022г.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Реализуется педагогическими работниками ДОО во всех помещениях и на территории детского сада, со всеми детьми ДОО.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 Парциальная программа </a:t>
                      </a:r>
                      <a:r>
                        <a:rPr lang="ru-RU" sz="1200" u="sng">
                          <a:effectLst/>
                          <a:hlinkClick r:id="rId3"/>
                        </a:rPr>
                        <a:t>развития читательских умений детей раннего</a:t>
                      </a:r>
                      <a:r>
                        <a:rPr lang="ru-RU" sz="1200">
                          <a:effectLst/>
                        </a:rPr>
                        <a:t> </a:t>
                      </a:r>
                      <a:r>
                        <a:rPr lang="ru-RU" sz="1200" u="sng">
                          <a:effectLst/>
                          <a:hlinkClick r:id="rId3"/>
                        </a:rPr>
                        <a:t>и дошкольного возраста (от 2 до 7(8) лет) (О.В. Чиндилова)</a:t>
                      </a:r>
                      <a:r>
                        <a:rPr lang="ru-RU" sz="1200" kern="150">
                          <a:effectLst/>
                        </a:rPr>
                        <a:t> дополняет содержание образовательной области</a:t>
                      </a:r>
                      <a:r>
                        <a:rPr lang="de-DE" sz="1200" kern="150">
                          <a:effectLst/>
                        </a:rPr>
                        <a:t> «</a:t>
                      </a:r>
                      <a:r>
                        <a:rPr lang="ru-RU" sz="1200" kern="150">
                          <a:effectLst/>
                        </a:rPr>
                        <a:t>Художественно-эстетическое развитие</a:t>
                      </a:r>
                      <a:r>
                        <a:rPr lang="de-DE" sz="1200" kern="150">
                          <a:effectLst/>
                        </a:rPr>
                        <a:t>»</a:t>
                      </a:r>
                      <a:r>
                        <a:rPr lang="ru-RU" sz="1200" kern="150">
                          <a:effectLst/>
                        </a:rPr>
                        <a:t>. 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</a:rPr>
                        <a:t> 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8660047"/>
                  </a:ext>
                </a:extLst>
              </a:tr>
              <a:tr h="1167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Группа дошкольного возраста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4808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90646" y="2509450"/>
            <a:ext cx="677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2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827584" y="184428"/>
            <a:ext cx="7632848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образовательной программы: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разностороннее развитие ребёнка в период дошкольного детства с учетом возрастных и индивидуальных особенностей на основе духовно-нравственных ценностей, российского народа, исторических и национально-культурных традиций.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*К традиционным российским духовно-нравственным ценностям относятся, прежде всего,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8909" y="4653136"/>
            <a:ext cx="3744416" cy="113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47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827584" y="169041"/>
            <a:ext cx="7632848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и Положения, реализованные в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Программе: 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проживание ребёнком всех этапов детства (младенческого, раннего и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возрастов), обогащение (амплификация) детского развития;</a:t>
            </a: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-построение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на основе индивидуальных особенностей каждого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ребёнка, при котором сам ребёнок становится активным в выборе содержания своего образования, становится субъектом образования;</a:t>
            </a: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-содействие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сотрудничество детей и родителей (законных представителей),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 (далее вместе - взрослые);</a:t>
            </a: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-признание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полноценным участником (субъектом) образовательных отношений;</a:t>
            </a: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-поддержка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инициативы детей в различных видах деятельности;</a:t>
            </a: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-сотрудничество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ДОО с семьей;</a:t>
            </a: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-приобщение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 социокультурным нормам, традициям семьи, общества и государства;</a:t>
            </a: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интересов и познавательных действий ребёнка в различных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видах деятельности;</a:t>
            </a: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-возрастная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адекватность дошкольного образования (соответствие условий, требований,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возрасту и особенностям развития);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-учёт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этнокультурной ситуации развития детей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4869160"/>
            <a:ext cx="3744416" cy="113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953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827584" y="1800255"/>
            <a:ext cx="7632848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8909" y="4653136"/>
            <a:ext cx="3744416" cy="11399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85999" y="548680"/>
            <a:ext cx="60873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800"/>
              </a:spcAft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Образовательные области, обеспечивающие разностороннее развитие детей</a:t>
            </a:r>
            <a:b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ФГОС ДО: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488" y="1556792"/>
            <a:ext cx="7126842" cy="28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29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79512" y="1606477"/>
            <a:ext cx="8712968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взаимодействия педагогического коллектива ДОО с семьями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дошкольного возраста являются:</a:t>
            </a:r>
          </a:p>
          <a:p>
            <a:pPr lvl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поддержки семьи и повышение компетентности родителей (законных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в вопросах образования, охраны и укрепления здоровья детей младенческого, раннего и дошкольного возрастов;</a:t>
            </a:r>
          </a:p>
          <a:p>
            <a:pPr lvl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подходов к воспитанию и обучению детей в условиях ДОО и семьи;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-повышение воспитательного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потенциала семьи.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деятельность должна дополнять, поддерживать и тактично направлять воспитательные действия родителей (законных представителей) детей младенческого, раннего и дошкольного возрастов.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этих целей должно осуществляться через решение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задач: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-информирование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и общественности относительно целей ДО, общих для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ДОО;</a:t>
            </a:r>
          </a:p>
          <a:p>
            <a:pPr lvl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-просвещение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представителей), повышение их правовой, психолого-педагогической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в вопросах охраны и укрепления здоровья, развития и образования детей;</a:t>
            </a:r>
          </a:p>
          <a:p>
            <a:pPr lvl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-способствование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ответственного и осознанного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базовой основы благополучия семьи;</a:t>
            </a:r>
          </a:p>
          <a:p>
            <a:pPr lvl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-построение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в форме сотрудничества и установления партнёрских отношений с родителями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 детей младенческого, раннего и дошкольного возраста для решения образовательных задач;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-вовлечение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в образовательный процесс.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507604"/>
            <a:ext cx="3744416" cy="11399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55976" y="548680"/>
            <a:ext cx="3960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algn="ctr">
              <a:spcAft>
                <a:spcPts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взаимодействия педагогического коллектива ДОО с семьями</a:t>
            </a:r>
            <a:b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воспитанников:</a:t>
            </a:r>
          </a:p>
        </p:txBody>
      </p:sp>
    </p:spTree>
    <p:extLst>
      <p:ext uri="{BB962C8B-B14F-4D97-AF65-F5344CB8AC3E}">
        <p14:creationId xmlns:p14="http://schemas.microsoft.com/office/powerpoint/2010/main" val="704968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79512" y="3083805"/>
            <a:ext cx="871296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2511" y="5323870"/>
            <a:ext cx="3744416" cy="11399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55976" y="548680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algn="ctr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99" y="404664"/>
            <a:ext cx="5822513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>
              <a:lnSpc>
                <a:spcPct val="94000"/>
              </a:lnSpc>
              <a:spcAft>
                <a:spcPts val="900"/>
              </a:spcAft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направления и формы взаимодействия с семьями воспитанников.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753" y="1531462"/>
            <a:ext cx="9163506" cy="379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8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79512" y="1421812"/>
            <a:ext cx="871296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дошкольного детства не позволяет требовать от ребенка дошкольного возраста достижения конкретных образовательных результатов и обуславливает необходимость определения результатов освоения Программы в виде целевых ориентиров.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дошкольного образования следует рассматривать как социально-нормативные возрастные характеристики возможных достижений ребенка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(ФГОС ДО раздел IV, п. 4.6).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ориентир для педагогов и родителей, обозначающий направленность воспитательной деятельности взрослых.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Программы выступают основаниями преемственности дошкольного и начального общего образования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дети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507604"/>
            <a:ext cx="3744416" cy="11399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55976" y="548680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algn="ctr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304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</TotalTime>
  <Words>646</Words>
  <Application>Microsoft Office PowerPoint</Application>
  <PresentationFormat>Экран (4:3)</PresentationFormat>
  <Paragraphs>171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Calibri</vt:lpstr>
      <vt:lpstr>Cambria</vt:lpstr>
      <vt:lpstr>Georgia</vt:lpstr>
      <vt:lpstr>Lucida Sans Unicode</vt:lpstr>
      <vt:lpstr>Tahoma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</cp:revision>
  <dcterms:created xsi:type="dcterms:W3CDTF">2015-10-07T04:37:18Z</dcterms:created>
  <dcterms:modified xsi:type="dcterms:W3CDTF">2023-10-17T16:03:17Z</dcterms:modified>
</cp:coreProperties>
</file>